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140753886" r:id="rId3"/>
    <p:sldId id="258" r:id="rId4"/>
    <p:sldId id="2140753883" r:id="rId5"/>
    <p:sldId id="2140753887" r:id="rId6"/>
    <p:sldId id="2140753888" r:id="rId7"/>
    <p:sldId id="2140753889" r:id="rId8"/>
    <p:sldId id="2140753885" r:id="rId9"/>
    <p:sldId id="2140753890" r:id="rId10"/>
    <p:sldId id="2140753892" r:id="rId11"/>
    <p:sldId id="2140753905" r:id="rId12"/>
    <p:sldId id="2140753906" r:id="rId13"/>
    <p:sldId id="2140753900" r:id="rId14"/>
    <p:sldId id="2140753907" r:id="rId15"/>
    <p:sldId id="2140753908" r:id="rId16"/>
    <p:sldId id="2140753909" r:id="rId17"/>
    <p:sldId id="2140753910" r:id="rId18"/>
    <p:sldId id="2140753911" r:id="rId19"/>
    <p:sldId id="2140753912" r:id="rId20"/>
    <p:sldId id="2140753913" r:id="rId21"/>
    <p:sldId id="2140753898" r:id="rId22"/>
    <p:sldId id="2140753891" r:id="rId23"/>
    <p:sldId id="2140753899" r:id="rId24"/>
    <p:sldId id="26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Segoe UI Emoji" panose="020B0502040204020203" pitchFamily="3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uqyfNzsEh0MeB5U3g2hz5GX0w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58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92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587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© Copyright FPT Software – Level of Confidentiality </a:t>
            </a:r>
            <a:endParaRPr sz="105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© Copyright FPT Software – Level of Confidentiality </a:t>
            </a:r>
            <a:endParaRPr sz="105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3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524263" y="2014074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478884" y="2387890"/>
            <a:ext cx="11429189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7200"/>
              <a:buFont typeface="Times New Roman"/>
              <a:buNone/>
            </a:pPr>
            <a:r>
              <a:rPr lang="en-US" sz="3800" b="1" i="0" u="none" strike="noStrike" cap="none" dirty="0">
                <a:solidFill>
                  <a:schemeClr val="accent2"/>
                </a:solidFill>
              </a:rPr>
              <a:t>TEXTUAL EMOTION RECOGNITION IN VIETNAMESE</a:t>
            </a:r>
          </a:p>
        </p:txBody>
      </p:sp>
      <p:sp>
        <p:nvSpPr>
          <p:cNvPr id="149" name="Google Shape;149;p1"/>
          <p:cNvSpPr txBox="1"/>
          <p:nvPr/>
        </p:nvSpPr>
        <p:spPr>
          <a:xfrm>
            <a:off x="808549" y="4456817"/>
            <a:ext cx="44412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</a:rPr>
              <a:t>Group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dirty="0">
                <a:solidFill>
                  <a:schemeClr val="lt1"/>
                </a:solidFill>
              </a:rPr>
              <a:t>AI17C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</a:rPr>
              <a:t>FPT University</a:t>
            </a:r>
            <a:endParaRPr sz="2100" b="1" i="0" u="none" strike="noStrike" cap="none" dirty="0">
              <a:solidFill>
                <a:schemeClr val="lt1"/>
              </a:solidFill>
            </a:endParaRPr>
          </a:p>
        </p:txBody>
      </p:sp>
      <p:grpSp>
        <p:nvGrpSpPr>
          <p:cNvPr id="150" name="Google Shape;150;p1"/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151" name="Google Shape;151;p1"/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01DDEC">
                <a:alpha val="20000"/>
              </a:srgbClr>
            </a:solidFill>
            <a:ln w="12700" cap="flat" cmpd="sng">
              <a:solidFill>
                <a:srgbClr val="01DD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p1"/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Times New Roman"/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+mj-lt"/>
                  <a:ea typeface="Times New Roman"/>
                  <a:cs typeface="Times New Roman"/>
                  <a:sym typeface="Times New Roman"/>
                </a:rPr>
                <a:t>Dec</a:t>
              </a:r>
              <a:r>
                <a:rPr lang="en-US" sz="1600" b="1" i="0" u="none" strike="noStrike" cap="none" dirty="0">
                  <a:solidFill>
                    <a:srgbClr val="FFFFFF"/>
                  </a:solidFill>
                  <a:latin typeface="+mj-lt"/>
                  <a:ea typeface="Times New Roman"/>
                  <a:cs typeface="Times New Roman"/>
                  <a:sym typeface="Times New Roman"/>
                </a:rPr>
                <a:t> 9 2023</a:t>
              </a:r>
              <a:endParaRPr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"/>
          <p:cNvPicPr preferRelativeResize="0"/>
          <p:nvPr/>
        </p:nvPicPr>
        <p:blipFill rotWithShape="1">
          <a:blip r:embed="rId3">
            <a:alphaModFix/>
          </a:blip>
          <a:srcRect l="11990" t="29978" r="14237" b="30357"/>
          <a:stretch/>
        </p:blipFill>
        <p:spPr>
          <a:xfrm>
            <a:off x="478883" y="422879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IMPLEMENTATION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723680" y="2927447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622664" y="3018860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DATA PROCESSING - EVALUATION</a:t>
            </a:r>
            <a:endParaRPr lang="x-none" sz="2800" dirty="0">
              <a:solidFill>
                <a:srgbClr val="0070C0"/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F4825-9DC5-9CAC-6A14-99AEA64BC3BE}"/>
              </a:ext>
            </a:extLst>
          </p:cNvPr>
          <p:cNvSpPr txBox="1">
            <a:spLocks/>
          </p:cNvSpPr>
          <p:nvPr/>
        </p:nvSpPr>
        <p:spPr>
          <a:xfrm>
            <a:off x="1723679" y="3706960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3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6A7B83-5CD9-9691-D7CE-0FFB9F4E1068}"/>
              </a:ext>
            </a:extLst>
          </p:cNvPr>
          <p:cNvSpPr txBox="1">
            <a:spLocks/>
          </p:cNvSpPr>
          <p:nvPr/>
        </p:nvSpPr>
        <p:spPr>
          <a:xfrm>
            <a:off x="2622663" y="3798373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DATA BALANCE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8DFAD0-C77D-DEDE-F64A-0AABB6EC9C4F}"/>
              </a:ext>
            </a:extLst>
          </p:cNvPr>
          <p:cNvSpPr txBox="1">
            <a:spLocks/>
          </p:cNvSpPr>
          <p:nvPr/>
        </p:nvSpPr>
        <p:spPr>
          <a:xfrm>
            <a:off x="1723679" y="5080934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5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1575C-6335-1662-4B04-120ED5F3831E}"/>
              </a:ext>
            </a:extLst>
          </p:cNvPr>
          <p:cNvSpPr txBox="1">
            <a:spLocks/>
          </p:cNvSpPr>
          <p:nvPr/>
        </p:nvSpPr>
        <p:spPr>
          <a:xfrm>
            <a:off x="2622663" y="5172347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DEMONSTRATION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  <a:p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0F8749B-F374-777B-DFA3-B4C4CF4519A6}"/>
              </a:ext>
            </a:extLst>
          </p:cNvPr>
          <p:cNvSpPr txBox="1">
            <a:spLocks/>
          </p:cNvSpPr>
          <p:nvPr/>
        </p:nvSpPr>
        <p:spPr>
          <a:xfrm>
            <a:off x="1723679" y="2148490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A3AE39-176E-3A62-3BFE-B9600D55CEA4}"/>
              </a:ext>
            </a:extLst>
          </p:cNvPr>
          <p:cNvSpPr txBox="1">
            <a:spLocks/>
          </p:cNvSpPr>
          <p:nvPr/>
        </p:nvSpPr>
        <p:spPr>
          <a:xfrm>
            <a:off x="2622663" y="2239903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DATA OVERVIEW</a:t>
            </a:r>
            <a:endParaRPr lang="x-none" sz="2800" dirty="0">
              <a:solidFill>
                <a:srgbClr val="0070C0"/>
              </a:solidFill>
              <a:latin typeface="BR Omega VN" pitchFamily="2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521B5F-60A4-2722-CAF9-8704D50CFC16}"/>
              </a:ext>
            </a:extLst>
          </p:cNvPr>
          <p:cNvSpPr txBox="1">
            <a:spLocks/>
          </p:cNvSpPr>
          <p:nvPr/>
        </p:nvSpPr>
        <p:spPr>
          <a:xfrm>
            <a:off x="1723679" y="4393947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4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C5DFCC-3498-4E38-4A4F-205079948E1D}"/>
              </a:ext>
            </a:extLst>
          </p:cNvPr>
          <p:cNvSpPr txBox="1">
            <a:spLocks/>
          </p:cNvSpPr>
          <p:nvPr/>
        </p:nvSpPr>
        <p:spPr>
          <a:xfrm>
            <a:off x="2622663" y="4485360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SUMMARY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499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416E14-126F-D3C1-19AB-9B8C57A4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" y="6268657"/>
            <a:ext cx="5380186" cy="40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723BEF-1A64-29AC-ADBB-240128D2DA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0" r="12790"/>
          <a:stretch/>
        </p:blipFill>
        <p:spPr>
          <a:xfrm>
            <a:off x="1174418" y="143524"/>
            <a:ext cx="10301296" cy="6570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E06B93-7FCC-EBCB-C05E-4078C4DCC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43" y="5173970"/>
            <a:ext cx="4999153" cy="228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F150C-1B8D-64A3-3493-55A318117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42" y="5492693"/>
            <a:ext cx="4999153" cy="22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864E-5D9B-8366-77E7-AD98410AD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41" y="5811416"/>
            <a:ext cx="4999153" cy="228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ADB8AD-E9A5-5E1C-36EA-EA611DF3C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40" y="6112423"/>
            <a:ext cx="4999153" cy="228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47E0B-8468-3F55-647F-43B68AF15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41" y="6455364"/>
            <a:ext cx="4999153" cy="228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E63A69-B3C2-647C-1FAA-31BE89743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83" y="5200642"/>
            <a:ext cx="1310754" cy="17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1394BC-6B4D-E02B-0FBB-01AA8FAC6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83" y="5528253"/>
            <a:ext cx="1310754" cy="175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F06A0B-516F-AAA5-7CBB-8E847E748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83" y="5838088"/>
            <a:ext cx="1310754" cy="175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4F5757-DB95-AB5C-8464-BC8909FE5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83" y="6153003"/>
            <a:ext cx="1310754" cy="175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2ACA75-3504-1843-78EC-87982D945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183" y="6492197"/>
            <a:ext cx="1310754" cy="1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8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CD328-EDCF-F892-D88A-C4194A73E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1588"/>
          <a:stretch/>
        </p:blipFill>
        <p:spPr>
          <a:xfrm>
            <a:off x="5170966" y="2991866"/>
            <a:ext cx="5202394" cy="38661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2.1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2B56E-C679-38AC-39DB-B87645448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01"/>
          <a:stretch/>
        </p:blipFill>
        <p:spPr>
          <a:xfrm>
            <a:off x="609600" y="1132746"/>
            <a:ext cx="3976384" cy="17539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EAF0F0-C9B1-996F-F4E6-D5E324835370}"/>
              </a:ext>
            </a:extLst>
          </p:cNvPr>
          <p:cNvSpPr txBox="1"/>
          <p:nvPr/>
        </p:nvSpPr>
        <p:spPr>
          <a:xfrm>
            <a:off x="772160" y="292081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84B869-3C0B-CAA0-FE72-8B19CD1D3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016" y="1003566"/>
            <a:ext cx="5443343" cy="2353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B9BB9-04BD-655B-C176-8395A7B24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5" y="3429001"/>
            <a:ext cx="5033971" cy="3216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9B2BD-E6F1-6002-EDF9-C2E8A8B72217}"/>
              </a:ext>
            </a:extLst>
          </p:cNvPr>
          <p:cNvSpPr/>
          <p:nvPr/>
        </p:nvSpPr>
        <p:spPr>
          <a:xfrm>
            <a:off x="10810240" y="3429000"/>
            <a:ext cx="1310119" cy="330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5548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2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PROCESSING – AVALUATION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74CC4-6043-8988-293A-211F58C71A8A}"/>
              </a:ext>
            </a:extLst>
          </p:cNvPr>
          <p:cNvSpPr txBox="1"/>
          <p:nvPr/>
        </p:nvSpPr>
        <p:spPr>
          <a:xfrm>
            <a:off x="4639135" y="1718465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5009189" y="5701462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A402C-9501-3C00-E1CE-BCA9DA728D32}"/>
              </a:ext>
            </a:extLst>
          </p:cNvPr>
          <p:cNvCxnSpPr/>
          <p:nvPr/>
        </p:nvCxnSpPr>
        <p:spPr>
          <a:xfrm>
            <a:off x="866782" y="2442781"/>
            <a:ext cx="10458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/>
          <p:nvPr/>
        </p:nvCxnSpPr>
        <p:spPr>
          <a:xfrm>
            <a:off x="866783" y="5488102"/>
            <a:ext cx="10458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1061720" y="3036399"/>
            <a:ext cx="1818640" cy="1727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(1)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 not process and put all raw data into the 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B91968D-ED40-0278-2CC0-AA72903DF756}"/>
              </a:ext>
            </a:extLst>
          </p:cNvPr>
          <p:cNvSpPr/>
          <p:nvPr/>
        </p:nvSpPr>
        <p:spPr>
          <a:xfrm>
            <a:off x="3591560" y="3044020"/>
            <a:ext cx="1818640" cy="1727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(2)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Delete all emoji and special characters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E224DD-5714-AC48-C36E-2072CBC2424C}"/>
              </a:ext>
            </a:extLst>
          </p:cNvPr>
          <p:cNvSpPr/>
          <p:nvPr/>
        </p:nvSpPr>
        <p:spPr>
          <a:xfrm>
            <a:off x="6294120" y="3056294"/>
            <a:ext cx="1818640" cy="1727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(3)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Handle Emojis, handle Spelling, </a:t>
            </a:r>
            <a:r>
              <a:rPr lang="en-US" b="1" dirty="0" err="1">
                <a:solidFill>
                  <a:schemeClr val="tx1"/>
                </a:solidFill>
              </a:rPr>
              <a:t>StopWords</a:t>
            </a:r>
            <a:r>
              <a:rPr lang="en-US" b="1" dirty="0">
                <a:solidFill>
                  <a:schemeClr val="tx1"/>
                </a:solidFill>
              </a:rPr>
              <a:t> and special characters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758679-FEF9-E37E-D840-A6236C3D636B}"/>
              </a:ext>
            </a:extLst>
          </p:cNvPr>
          <p:cNvSpPr/>
          <p:nvPr/>
        </p:nvSpPr>
        <p:spPr>
          <a:xfrm>
            <a:off x="9281160" y="3044020"/>
            <a:ext cx="1818640" cy="17271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(4)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Use</a:t>
            </a:r>
            <a:r>
              <a:rPr lang="en-US" b="1" dirty="0">
                <a:solidFill>
                  <a:srgbClr val="00B0F0"/>
                </a:solidFill>
              </a:rPr>
              <a:t> (3)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Connect words into meaningful compound words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74895E-3F7D-5A0A-D257-2F618FA498EC}"/>
              </a:ext>
            </a:extLst>
          </p:cNvPr>
          <p:cNvSpPr/>
          <p:nvPr/>
        </p:nvSpPr>
        <p:spPr>
          <a:xfrm>
            <a:off x="1061720" y="1141777"/>
            <a:ext cx="2707640" cy="5403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Max-length: 80, epoch 10</a:t>
            </a:r>
          </a:p>
        </p:txBody>
      </p:sp>
    </p:spTree>
    <p:extLst>
      <p:ext uri="{BB962C8B-B14F-4D97-AF65-F5344CB8AC3E}">
        <p14:creationId xmlns:p14="http://schemas.microsoft.com/office/powerpoint/2010/main" val="371260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PROCESSING – AVALUATION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74CC4-6043-8988-293A-211F58C71A8A}"/>
              </a:ext>
            </a:extLst>
          </p:cNvPr>
          <p:cNvSpPr txBox="1"/>
          <p:nvPr/>
        </p:nvSpPr>
        <p:spPr>
          <a:xfrm>
            <a:off x="1082858" y="1174939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8720511" y="1174939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A402C-9501-3C00-E1CE-BCA9DA728D32}"/>
              </a:ext>
            </a:extLst>
          </p:cNvPr>
          <p:cNvCxnSpPr>
            <a:cxnSpLocks/>
          </p:cNvCxnSpPr>
          <p:nvPr/>
        </p:nvCxnSpPr>
        <p:spPr>
          <a:xfrm>
            <a:off x="1557052" y="1934167"/>
            <a:ext cx="1530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>
            <a:cxnSpLocks/>
          </p:cNvCxnSpPr>
          <p:nvPr/>
        </p:nvCxnSpPr>
        <p:spPr>
          <a:xfrm>
            <a:off x="8938002" y="1937796"/>
            <a:ext cx="15309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4419207" y="1132746"/>
            <a:ext cx="3187617" cy="801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(1)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 not process and put all raw data into the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8F2D34-BD6B-BE25-F5FE-069CF8D3D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52" y="1979885"/>
            <a:ext cx="3634261" cy="21247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875DE89-8895-3B95-DE08-3AA58727548D}"/>
              </a:ext>
            </a:extLst>
          </p:cNvPr>
          <p:cNvSpPr/>
          <p:nvPr/>
        </p:nvSpPr>
        <p:spPr>
          <a:xfrm>
            <a:off x="4419207" y="4240366"/>
            <a:ext cx="3109183" cy="6020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effectLst/>
                <a:latin typeface="Calibri" panose="020F0502020204030204" pitchFamily="34" charset="0"/>
              </a:rPr>
              <a:t>cô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tiên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béo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quá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.. 😅😅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giọng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còn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the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thé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nữa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.. 😅😅</a:t>
            </a:r>
            <a:endParaRPr lang="en-US" sz="14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05635-0AD4-60A3-D9BF-7B5740C44046}"/>
              </a:ext>
            </a:extLst>
          </p:cNvPr>
          <p:cNvSpPr/>
          <p:nvPr/>
        </p:nvSpPr>
        <p:spPr>
          <a:xfrm>
            <a:off x="4379989" y="5354319"/>
            <a:ext cx="3187617" cy="106118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effectLst/>
                <a:latin typeface="Calibri" panose="020F0502020204030204" pitchFamily="34" charset="0"/>
              </a:rPr>
              <a:t>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cô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tiên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béo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quá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”,” ..”, “😅😅”,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giọng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còn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“the”,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thé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nữa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“..”, “😅😅”</a:t>
            </a:r>
            <a:endParaRPr lang="en-US" sz="14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B0F485-25C9-B1D7-1943-B955A95EEE5E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5973798" y="4842402"/>
            <a:ext cx="1" cy="51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A961D2F-8BE2-FEBA-8D47-7E482CBDF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623" y="3148428"/>
            <a:ext cx="2734225" cy="48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20747-107B-049E-B5DC-B39501529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509" y="3716980"/>
            <a:ext cx="2746339" cy="553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DCCE7-784A-0894-4DB1-EDC8CD32E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509" y="4439941"/>
            <a:ext cx="2706067" cy="48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C9BF2-001E-A3D9-2E00-00591853E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237" y="5710277"/>
            <a:ext cx="2746339" cy="45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19F98-9111-153F-7023-BE7FCA16A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509" y="5031749"/>
            <a:ext cx="2734227" cy="553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90F631-208E-D4A4-307A-524602DB0D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436" t="11709" r="12501"/>
          <a:stretch/>
        </p:blipFill>
        <p:spPr>
          <a:xfrm>
            <a:off x="8732623" y="2186859"/>
            <a:ext cx="2734225" cy="456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00381-9CC1-2A94-3542-81D15FDEE6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928938"/>
            <a:ext cx="2963279" cy="622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DC41F1-533A-DE39-3998-48340ECB3E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445" y="2173598"/>
            <a:ext cx="3184480" cy="2452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7FC293-41E8-D6E5-63A9-1928735B50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071875"/>
            <a:ext cx="2963279" cy="543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BE5818-EBEC-08BF-BEBC-1C58C74F1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842402"/>
            <a:ext cx="2960578" cy="5119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F4198F-1E45-51A2-E362-CF92ADB4A7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1" y="5652535"/>
            <a:ext cx="2960578" cy="5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PROCESSING – AVALUATION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74CC4-6043-8988-293A-211F58C71A8A}"/>
              </a:ext>
            </a:extLst>
          </p:cNvPr>
          <p:cNvSpPr txBox="1"/>
          <p:nvPr/>
        </p:nvSpPr>
        <p:spPr>
          <a:xfrm>
            <a:off x="1082858" y="1174939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8720511" y="1174939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A402C-9501-3C00-E1CE-BCA9DA728D32}"/>
              </a:ext>
            </a:extLst>
          </p:cNvPr>
          <p:cNvCxnSpPr>
            <a:cxnSpLocks/>
          </p:cNvCxnSpPr>
          <p:nvPr/>
        </p:nvCxnSpPr>
        <p:spPr>
          <a:xfrm>
            <a:off x="1557052" y="1934167"/>
            <a:ext cx="1530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>
            <a:cxnSpLocks/>
          </p:cNvCxnSpPr>
          <p:nvPr/>
        </p:nvCxnSpPr>
        <p:spPr>
          <a:xfrm>
            <a:off x="8938002" y="1937796"/>
            <a:ext cx="15309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4419207" y="1132746"/>
            <a:ext cx="3187617" cy="801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(2)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Delete all emoji and special characters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25981B-263B-CDF9-1C2D-6224485D0D63}"/>
              </a:ext>
            </a:extLst>
          </p:cNvPr>
          <p:cNvSpPr/>
          <p:nvPr/>
        </p:nvSpPr>
        <p:spPr>
          <a:xfrm>
            <a:off x="4497641" y="2746846"/>
            <a:ext cx="3109183" cy="6020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effectLst/>
                <a:latin typeface="Calibri" panose="020F0502020204030204" pitchFamily="34" charset="0"/>
              </a:rPr>
              <a:t>cô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tiên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béo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quá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.. 😅😅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giọng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còn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the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thé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nữa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.. 😅😅</a:t>
            </a:r>
            <a:endParaRPr lang="en-US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DF848C-D0AB-CCC9-BA2E-4BF7521B530A}"/>
              </a:ext>
            </a:extLst>
          </p:cNvPr>
          <p:cNvSpPr/>
          <p:nvPr/>
        </p:nvSpPr>
        <p:spPr>
          <a:xfrm>
            <a:off x="4458423" y="3860800"/>
            <a:ext cx="3187617" cy="6020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effectLst/>
                <a:latin typeface="Calibri" panose="020F0502020204030204" pitchFamily="34" charset="0"/>
              </a:rPr>
              <a:t>cô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tiên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béo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quá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giọng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còn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the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thé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nữa</a:t>
            </a:r>
            <a:endParaRPr lang="en-US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352260-D960-5BC8-1599-F358D1310FC8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6052232" y="3348882"/>
            <a:ext cx="1" cy="511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FBEB16C-AFAC-F3B6-8A9C-D4A2998F820D}"/>
              </a:ext>
            </a:extLst>
          </p:cNvPr>
          <p:cNvSpPr/>
          <p:nvPr/>
        </p:nvSpPr>
        <p:spPr>
          <a:xfrm>
            <a:off x="4458421" y="4975909"/>
            <a:ext cx="3187617" cy="6020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effectLst/>
                <a:latin typeface="Calibri" panose="020F0502020204030204" pitchFamily="34" charset="0"/>
              </a:rPr>
              <a:t>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cô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tiên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”,”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béo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quá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giọng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còn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 “the”, 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thé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 ,“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nữa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”</a:t>
            </a:r>
            <a:endParaRPr lang="en-US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C97E9C-F8A3-6CDE-C2D2-DDA5F9419D4B}"/>
              </a:ext>
            </a:extLst>
          </p:cNvPr>
          <p:cNvCxnSpPr>
            <a:cxnSpLocks/>
          </p:cNvCxnSpPr>
          <p:nvPr/>
        </p:nvCxnSpPr>
        <p:spPr>
          <a:xfrm flipH="1">
            <a:off x="6052230" y="4468959"/>
            <a:ext cx="1" cy="511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64CBA0-F9E4-201C-B80D-B7C90EE7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677" y="5914002"/>
            <a:ext cx="3727703" cy="649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7BEA7-2F1D-6AC7-8DCE-69CEEEDF2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89" y="2255181"/>
            <a:ext cx="3727703" cy="381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0149B-8BFA-745E-8B0C-E40FA44E6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432" y="2218042"/>
            <a:ext cx="3172986" cy="454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01C48-0488-B545-CE63-DB3FA77EFA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8327" r="28842" b="-1"/>
          <a:stretch/>
        </p:blipFill>
        <p:spPr>
          <a:xfrm>
            <a:off x="467999" y="5733867"/>
            <a:ext cx="3479325" cy="8023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176C89-8AFC-2A1A-073A-5F982D912E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94" b="4947"/>
          <a:stretch/>
        </p:blipFill>
        <p:spPr>
          <a:xfrm>
            <a:off x="458689" y="4842224"/>
            <a:ext cx="3420101" cy="672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078854-E5DD-36BC-C873-D0B4B9DD0D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146" y="4928378"/>
            <a:ext cx="3773413" cy="754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2FFD842-B216-BA25-752A-AF2420FF7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8782" y="3024387"/>
            <a:ext cx="3161547" cy="77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3FFAF3-B0EA-531F-445C-A7007984A0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99" y="3021123"/>
            <a:ext cx="3254022" cy="701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B164D7-711C-FBB5-D898-59DC46FDC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999" y="3934442"/>
            <a:ext cx="2824540" cy="6715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8185CB-1AE0-397B-1520-582481ADFC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472" y="4027914"/>
            <a:ext cx="2824540" cy="7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PROCESSING – AVALUATION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74CC4-6043-8988-293A-211F58C71A8A}"/>
              </a:ext>
            </a:extLst>
          </p:cNvPr>
          <p:cNvSpPr txBox="1"/>
          <p:nvPr/>
        </p:nvSpPr>
        <p:spPr>
          <a:xfrm>
            <a:off x="1082858" y="1174939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8720511" y="1174939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A402C-9501-3C00-E1CE-BCA9DA728D32}"/>
              </a:ext>
            </a:extLst>
          </p:cNvPr>
          <p:cNvCxnSpPr>
            <a:cxnSpLocks/>
          </p:cNvCxnSpPr>
          <p:nvPr/>
        </p:nvCxnSpPr>
        <p:spPr>
          <a:xfrm>
            <a:off x="1557052" y="1934167"/>
            <a:ext cx="1530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>
            <a:cxnSpLocks/>
          </p:cNvCxnSpPr>
          <p:nvPr/>
        </p:nvCxnSpPr>
        <p:spPr>
          <a:xfrm>
            <a:off x="8938002" y="1937796"/>
            <a:ext cx="15309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4419207" y="1046174"/>
            <a:ext cx="3187617" cy="8879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(3)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Handle Emojis, handle Spelling, </a:t>
            </a:r>
            <a:r>
              <a:rPr lang="en-US" b="1" dirty="0" err="1">
                <a:solidFill>
                  <a:schemeClr val="tx1"/>
                </a:solidFill>
              </a:rPr>
              <a:t>StopWords</a:t>
            </a:r>
            <a:r>
              <a:rPr lang="en-US" b="1" dirty="0">
                <a:solidFill>
                  <a:schemeClr val="tx1"/>
                </a:solidFill>
              </a:rPr>
              <a:t> and special characters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63743-1F98-1126-5BBF-9D23984B0E50}"/>
              </a:ext>
            </a:extLst>
          </p:cNvPr>
          <p:cNvSpPr/>
          <p:nvPr/>
        </p:nvSpPr>
        <p:spPr>
          <a:xfrm>
            <a:off x="4809360" y="2015140"/>
            <a:ext cx="2407310" cy="18355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/>
              <a:t>Enjoyment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😃,…</a:t>
            </a:r>
            <a:endParaRPr lang="en-US" sz="1400" b="1" dirty="0"/>
          </a:p>
          <a:p>
            <a:r>
              <a:rPr lang="en-US" sz="1400" b="1" dirty="0"/>
              <a:t>Disgust     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🤮,…</a:t>
            </a:r>
            <a:endParaRPr lang="en-US" sz="1400" b="1" dirty="0"/>
          </a:p>
          <a:p>
            <a:r>
              <a:rPr lang="en-US" sz="1400" b="1" dirty="0"/>
              <a:t>Sadness   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😭,…</a:t>
            </a:r>
            <a:endParaRPr lang="en-US" sz="1400" b="1" dirty="0"/>
          </a:p>
          <a:p>
            <a:r>
              <a:rPr lang="en-US" sz="1400" b="1" dirty="0"/>
              <a:t>Anger       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😡,…</a:t>
            </a:r>
            <a:endParaRPr lang="en-US" sz="1400" b="1" dirty="0"/>
          </a:p>
          <a:p>
            <a:r>
              <a:rPr lang="en-US" sz="1400" b="1" dirty="0"/>
              <a:t>Surprise   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😯,…</a:t>
            </a:r>
            <a:endParaRPr lang="en-US" sz="1400" b="1" dirty="0"/>
          </a:p>
          <a:p>
            <a:r>
              <a:rPr lang="en-US" sz="1400" b="1" dirty="0"/>
              <a:t>Fear             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😨,…</a:t>
            </a:r>
            <a:endParaRPr lang="en-US" sz="1400" b="1" dirty="0"/>
          </a:p>
          <a:p>
            <a:r>
              <a:rPr lang="en-US" sz="1400" b="1" dirty="0"/>
              <a:t>Other            remove emoji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87449-8C18-74D8-A664-7716A21A9817}"/>
              </a:ext>
            </a:extLst>
          </p:cNvPr>
          <p:cNvSpPr/>
          <p:nvPr/>
        </p:nvSpPr>
        <p:spPr>
          <a:xfrm>
            <a:off x="4226559" y="3950827"/>
            <a:ext cx="1786455" cy="12748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StopWords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chs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cerrrr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aaaaa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aaaaaaa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aamir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dirty="0"/>
              <a:t>……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16CEC-CC44-376E-35F9-18DAA74DAAD3}"/>
              </a:ext>
            </a:extLst>
          </p:cNvPr>
          <p:cNvSpPr/>
          <p:nvPr/>
        </p:nvSpPr>
        <p:spPr>
          <a:xfrm>
            <a:off x="6178987" y="3950826"/>
            <a:ext cx="1715333" cy="12748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Handle Spelling</a:t>
            </a:r>
          </a:p>
          <a:p>
            <a:pPr algn="ctr"/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trog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trong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nè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thi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thích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,…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7DC04-86E1-8B32-3921-8362EAF6A689}"/>
              </a:ext>
            </a:extLst>
          </p:cNvPr>
          <p:cNvSpPr/>
          <p:nvPr/>
        </p:nvSpPr>
        <p:spPr>
          <a:xfrm>
            <a:off x="4226559" y="5364480"/>
            <a:ext cx="3667761" cy="1363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 Augmentation</a:t>
            </a:r>
          </a:p>
          <a:p>
            <a:pPr algn="ctr"/>
            <a:r>
              <a:rPr lang="en-US" sz="1800" i="0" dirty="0">
                <a:effectLst/>
                <a:latin typeface="Calibri" panose="020F0502020204030204" pitchFamily="34" charset="0"/>
              </a:rPr>
              <a:t>“</a:t>
            </a:r>
            <a:r>
              <a:rPr lang="en-US" sz="18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đẹp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trai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thật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”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---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 “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dep </a:t>
            </a:r>
            <a:r>
              <a:rPr lang="en-US" sz="1800" b="1" i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trai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that</a:t>
            </a:r>
            <a:r>
              <a:rPr lang="en-US" sz="1800" dirty="0">
                <a:latin typeface="Calibri" panose="020F0502020204030204" pitchFamily="34" charset="0"/>
              </a:rPr>
              <a:t>”---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3ECBAC-2F8C-5E52-4963-5CFF6940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671" y="4069858"/>
            <a:ext cx="2880655" cy="553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637D1A-0901-70B7-778E-759992FD7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24" t="30475" r="13483" b="16118"/>
          <a:stretch/>
        </p:blipFill>
        <p:spPr bwMode="auto">
          <a:xfrm>
            <a:off x="8260080" y="2356089"/>
            <a:ext cx="3647993" cy="288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0B886-4B53-4761-A29F-274E07A3E0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89" r="20008" b="-1"/>
          <a:stretch/>
        </p:blipFill>
        <p:spPr>
          <a:xfrm>
            <a:off x="250255" y="4089463"/>
            <a:ext cx="3344953" cy="569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9F9A10-71EB-86ED-2A24-28C7DC061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12" y="2076519"/>
            <a:ext cx="3071908" cy="9016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8E7EC5-DF79-17C4-898C-12FB4F3B1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223" y="4955983"/>
            <a:ext cx="2825553" cy="6065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79DB60-12C9-1CD0-DE2E-DAC2166232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255" y="4817686"/>
            <a:ext cx="3185436" cy="6553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99DAED5-CFF2-C42B-5F66-022FC4340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255" y="5782988"/>
            <a:ext cx="3407345" cy="6401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41340-8C93-67D2-0E8C-25E99611C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3223" y="5965653"/>
            <a:ext cx="3638777" cy="5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3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PROCESSING – AVALUATION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74CC4-6043-8988-293A-211F58C71A8A}"/>
              </a:ext>
            </a:extLst>
          </p:cNvPr>
          <p:cNvSpPr txBox="1"/>
          <p:nvPr/>
        </p:nvSpPr>
        <p:spPr>
          <a:xfrm>
            <a:off x="1082858" y="1174939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8720511" y="1174939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A402C-9501-3C00-E1CE-BCA9DA728D32}"/>
              </a:ext>
            </a:extLst>
          </p:cNvPr>
          <p:cNvCxnSpPr>
            <a:cxnSpLocks/>
          </p:cNvCxnSpPr>
          <p:nvPr/>
        </p:nvCxnSpPr>
        <p:spPr>
          <a:xfrm>
            <a:off x="1557052" y="1934167"/>
            <a:ext cx="15309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>
            <a:cxnSpLocks/>
          </p:cNvCxnSpPr>
          <p:nvPr/>
        </p:nvCxnSpPr>
        <p:spPr>
          <a:xfrm>
            <a:off x="8938002" y="1937796"/>
            <a:ext cx="15309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4419207" y="1046173"/>
            <a:ext cx="3187617" cy="10555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(4)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Use</a:t>
            </a:r>
            <a:r>
              <a:rPr lang="en-US" b="1" dirty="0">
                <a:solidFill>
                  <a:srgbClr val="00B0F0"/>
                </a:solidFill>
              </a:rPr>
              <a:t> (3)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Connect words into meaningful compound words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CFC8B1-E4AB-A4B8-E36F-D1C658C867EB}"/>
              </a:ext>
            </a:extLst>
          </p:cNvPr>
          <p:cNvSpPr/>
          <p:nvPr/>
        </p:nvSpPr>
        <p:spPr>
          <a:xfrm>
            <a:off x="4866640" y="2428240"/>
            <a:ext cx="2377440" cy="6197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Processing steps are as in (3)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B5FCE23-97F3-085D-8C59-67902E220C8B}"/>
              </a:ext>
            </a:extLst>
          </p:cNvPr>
          <p:cNvSpPr/>
          <p:nvPr/>
        </p:nvSpPr>
        <p:spPr>
          <a:xfrm>
            <a:off x="5862320" y="3130689"/>
            <a:ext cx="467360" cy="487680"/>
          </a:xfrm>
          <a:prstGeom prst="mathPlus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0A8354-23B6-E565-EFF0-C2E06E993CB4}"/>
              </a:ext>
            </a:extLst>
          </p:cNvPr>
          <p:cNvSpPr/>
          <p:nvPr/>
        </p:nvSpPr>
        <p:spPr>
          <a:xfrm>
            <a:off x="4170634" y="5465997"/>
            <a:ext cx="4005544" cy="12741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Connect single words into meaningful words</a:t>
            </a:r>
          </a:p>
          <a:p>
            <a:pPr algn="ctr"/>
            <a:r>
              <a:rPr lang="en-US" i="1" dirty="0" err="1">
                <a:solidFill>
                  <a:schemeClr val="tx1"/>
                </a:solidFill>
              </a:rPr>
              <a:t>công_ty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hạnh_phúc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gia_đình</a:t>
            </a:r>
            <a:r>
              <a:rPr lang="en-US" i="1" dirty="0">
                <a:solidFill>
                  <a:schemeClr val="tx1"/>
                </a:solidFill>
              </a:rPr>
              <a:t>,…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D6746B-1B73-60FB-0939-AA16DEEF8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67" r="20715" b="-1"/>
          <a:stretch/>
        </p:blipFill>
        <p:spPr>
          <a:xfrm>
            <a:off x="4239133" y="3662995"/>
            <a:ext cx="3868547" cy="487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D501F8-9158-87BF-BA60-FA488505C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133" y="4157347"/>
            <a:ext cx="3868547" cy="12523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BEFFDC-5C4C-15EA-9111-66351BB5CF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047"/>
          <a:stretch/>
        </p:blipFill>
        <p:spPr>
          <a:xfrm>
            <a:off x="8021421" y="2273231"/>
            <a:ext cx="4084324" cy="1188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BA4539-5D19-BD99-6C42-9294A1DA4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87" y="2387595"/>
            <a:ext cx="3645560" cy="10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8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985" y="88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2.3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BALANCE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C70202-75E1-E9E2-1A5E-1B123304B1F2}"/>
              </a:ext>
            </a:extLst>
          </p:cNvPr>
          <p:cNvSpPr/>
          <p:nvPr/>
        </p:nvSpPr>
        <p:spPr>
          <a:xfrm>
            <a:off x="263963" y="1028696"/>
            <a:ext cx="2581033" cy="6827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balance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CBC84-9689-2414-C474-71D0C843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5" y="2888968"/>
            <a:ext cx="3325367" cy="2468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687DD-5C65-9023-0AA8-50D7540CA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50" y="2888968"/>
            <a:ext cx="3436175" cy="2468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E87E3-6F1D-1BC9-25E5-975C19812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801" y="2904388"/>
            <a:ext cx="3325367" cy="2460998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CAD5FAF-6010-A2A4-FEF9-C1A53E3F39C7}"/>
              </a:ext>
            </a:extLst>
          </p:cNvPr>
          <p:cNvCxnSpPr>
            <a:stCxn id="6" idx="0"/>
            <a:endCxn id="12" idx="0"/>
          </p:cNvCxnSpPr>
          <p:nvPr/>
        </p:nvCxnSpPr>
        <p:spPr>
          <a:xfrm rot="16200000" flipH="1">
            <a:off x="3868872" y="819775"/>
            <a:ext cx="15420" cy="4153806"/>
          </a:xfrm>
          <a:prstGeom prst="curvedConnector3">
            <a:avLst>
              <a:gd name="adj1" fmla="val -273437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8C1B639-EF20-B4A6-355A-F1B8276094C9}"/>
              </a:ext>
            </a:extLst>
          </p:cNvPr>
          <p:cNvCxnSpPr>
            <a:stCxn id="12" idx="2"/>
            <a:endCxn id="9" idx="2"/>
          </p:cNvCxnSpPr>
          <p:nvPr/>
        </p:nvCxnSpPr>
        <p:spPr>
          <a:xfrm rot="5400000" flipH="1" flipV="1">
            <a:off x="8130806" y="3180354"/>
            <a:ext cx="7710" cy="4362353"/>
          </a:xfrm>
          <a:prstGeom prst="curvedConnector3">
            <a:avLst>
              <a:gd name="adj1" fmla="val -296498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9C655F-551A-1880-1681-C4D8ABFB25BC}"/>
              </a:ext>
            </a:extLst>
          </p:cNvPr>
          <p:cNvSpPr txBox="1"/>
          <p:nvPr/>
        </p:nvSpPr>
        <p:spPr>
          <a:xfrm>
            <a:off x="7498080" y="580233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1D6C4-1733-0545-B8D3-0FEFFB489434}"/>
              </a:ext>
            </a:extLst>
          </p:cNvPr>
          <p:cNvSpPr txBox="1"/>
          <p:nvPr/>
        </p:nvSpPr>
        <p:spPr>
          <a:xfrm>
            <a:off x="2621121" y="2054256"/>
            <a:ext cx="2758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ChatGPT to balance data</a:t>
            </a:r>
          </a:p>
        </p:txBody>
      </p:sp>
    </p:spTree>
    <p:extLst>
      <p:ext uri="{BB962C8B-B14F-4D97-AF65-F5344CB8AC3E}">
        <p14:creationId xmlns:p14="http://schemas.microsoft.com/office/powerpoint/2010/main" val="1211784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985" y="88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2.3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DATA BALANCE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83070-1ED8-8E4A-951C-C8C792033BDA}"/>
              </a:ext>
            </a:extLst>
          </p:cNvPr>
          <p:cNvSpPr txBox="1"/>
          <p:nvPr/>
        </p:nvSpPr>
        <p:spPr>
          <a:xfrm>
            <a:off x="7416800" y="995328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6ACB1D-639D-44D1-E396-A5B6027BBD95}"/>
              </a:ext>
            </a:extLst>
          </p:cNvPr>
          <p:cNvCxnSpPr>
            <a:cxnSpLocks/>
          </p:cNvCxnSpPr>
          <p:nvPr/>
        </p:nvCxnSpPr>
        <p:spPr>
          <a:xfrm>
            <a:off x="7326501" y="1570151"/>
            <a:ext cx="21465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D2EAEC4-3DA5-52E4-3198-F31DB24A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50" y="2823418"/>
            <a:ext cx="3436175" cy="246870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7149F4-9808-9F5A-57DC-75776A401460}"/>
              </a:ext>
            </a:extLst>
          </p:cNvPr>
          <p:cNvSpPr/>
          <p:nvPr/>
        </p:nvSpPr>
        <p:spPr>
          <a:xfrm>
            <a:off x="995483" y="1468810"/>
            <a:ext cx="2581033" cy="6827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</a:t>
            </a:r>
            <a:r>
              <a:rPr lang="en-US" b="1" dirty="0">
                <a:solidFill>
                  <a:srgbClr val="00B0F0"/>
                </a:solidFill>
              </a:rPr>
              <a:t> (4)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Data balance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C38A58-6FFB-362C-8FAB-163524AF4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81" y="1692312"/>
            <a:ext cx="6986669" cy="12411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C46476-BA75-144B-CA52-E6AF25785890}"/>
              </a:ext>
            </a:extLst>
          </p:cNvPr>
          <p:cNvSpPr/>
          <p:nvPr/>
        </p:nvSpPr>
        <p:spPr>
          <a:xfrm>
            <a:off x="3855125" y="3870960"/>
            <a:ext cx="512915" cy="624894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638D8-110D-585E-DA1A-8BF769FF4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1662" y="5059580"/>
            <a:ext cx="5867908" cy="1158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A385B-044A-0B71-1398-F83E11DB786C}"/>
              </a:ext>
            </a:extLst>
          </p:cNvPr>
          <p:cNvSpPr txBox="1"/>
          <p:nvPr/>
        </p:nvSpPr>
        <p:spPr>
          <a:xfrm>
            <a:off x="4961662" y="3097235"/>
            <a:ext cx="4029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* Attach the model to the UI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BF525A-969E-BA0B-45E0-1F3B04E57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1662" y="3787263"/>
            <a:ext cx="3726503" cy="11278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C074C-3F16-B5B5-D210-F8AE4294AD81}"/>
              </a:ext>
            </a:extLst>
          </p:cNvPr>
          <p:cNvSpPr/>
          <p:nvPr/>
        </p:nvSpPr>
        <p:spPr>
          <a:xfrm>
            <a:off x="4742955" y="2582144"/>
            <a:ext cx="2540120" cy="3385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4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FA348-6BA7-F916-3519-738AB7A0D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0" r="20216"/>
          <a:stretch/>
        </p:blipFill>
        <p:spPr>
          <a:xfrm>
            <a:off x="7349655" y="1100237"/>
            <a:ext cx="3300282" cy="406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A0DB0-2254-4AFA-4EDD-2603064F2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48" t="35152" r="19445" b="5675"/>
          <a:stretch/>
        </p:blipFill>
        <p:spPr>
          <a:xfrm>
            <a:off x="4410823" y="1100238"/>
            <a:ext cx="3124486" cy="4060655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7ECC1F45-9294-DD36-CE65-561A6B02318B}"/>
              </a:ext>
            </a:extLst>
          </p:cNvPr>
          <p:cNvSpPr/>
          <p:nvPr/>
        </p:nvSpPr>
        <p:spPr>
          <a:xfrm>
            <a:off x="3657600" y="1078662"/>
            <a:ext cx="1758815" cy="4103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159;p2"/>
          <p:cNvSpPr/>
          <p:nvPr/>
        </p:nvSpPr>
        <p:spPr>
          <a:xfrm>
            <a:off x="-1443396" y="1064285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-1443396" y="1860152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-1443396" y="265601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-1443396" y="345188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-1443396" y="424775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1443396" y="504362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8087B-F0AB-FD04-4926-0774ED68BD4D}"/>
              </a:ext>
            </a:extLst>
          </p:cNvPr>
          <p:cNvSpPr txBox="1"/>
          <p:nvPr/>
        </p:nvSpPr>
        <p:spPr>
          <a:xfrm>
            <a:off x="406400" y="396298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912E1-8EF2-3C5A-322C-BDD9BC32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08" r="21591" b="741"/>
          <a:stretch/>
        </p:blipFill>
        <p:spPr>
          <a:xfrm>
            <a:off x="1729401" y="1088797"/>
            <a:ext cx="3005224" cy="407339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6" name="Flowchart: Data 5">
            <a:extLst>
              <a:ext uri="{FF2B5EF4-FFF2-40B4-BE49-F238E27FC236}">
                <a16:creationId xmlns:a16="http://schemas.microsoft.com/office/drawing/2014/main" id="{2A894D68-DC6F-ADEF-8018-3D0057D94789}"/>
              </a:ext>
            </a:extLst>
          </p:cNvPr>
          <p:cNvSpPr/>
          <p:nvPr/>
        </p:nvSpPr>
        <p:spPr>
          <a:xfrm>
            <a:off x="3657599" y="1078660"/>
            <a:ext cx="1758815" cy="4103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C38449A-C236-135D-B6BD-A4B06EB26AA0}"/>
              </a:ext>
            </a:extLst>
          </p:cNvPr>
          <p:cNvSpPr/>
          <p:nvPr/>
        </p:nvSpPr>
        <p:spPr>
          <a:xfrm>
            <a:off x="593792" y="1068525"/>
            <a:ext cx="1758815" cy="4103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B5ED732F-38DD-5E8F-57C6-7F960566801C}"/>
              </a:ext>
            </a:extLst>
          </p:cNvPr>
          <p:cNvSpPr/>
          <p:nvPr/>
        </p:nvSpPr>
        <p:spPr>
          <a:xfrm>
            <a:off x="6721406" y="1078660"/>
            <a:ext cx="1758815" cy="4103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CBB15E08-DA76-E75B-744C-A64CA1CDA73A}"/>
              </a:ext>
            </a:extLst>
          </p:cNvPr>
          <p:cNvSpPr/>
          <p:nvPr/>
        </p:nvSpPr>
        <p:spPr>
          <a:xfrm>
            <a:off x="9639462" y="1058384"/>
            <a:ext cx="1758815" cy="410381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B8A6C-E80C-24DA-3223-ABC8D38E4F0F}"/>
              </a:ext>
            </a:extLst>
          </p:cNvPr>
          <p:cNvSpPr txBox="1"/>
          <p:nvPr/>
        </p:nvSpPr>
        <p:spPr>
          <a:xfrm>
            <a:off x="1972522" y="542086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Ha Khai Hoan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2042A7-D91F-F861-67C1-DAD9442FD270}"/>
              </a:ext>
            </a:extLst>
          </p:cNvPr>
          <p:cNvSpPr txBox="1"/>
          <p:nvPr/>
        </p:nvSpPr>
        <p:spPr>
          <a:xfrm>
            <a:off x="4734625" y="542086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Bui Dinh Thanh Danh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DF668-876E-5F1F-A795-8E6ABA5C3A8D}"/>
              </a:ext>
            </a:extLst>
          </p:cNvPr>
          <p:cNvSpPr txBox="1"/>
          <p:nvPr/>
        </p:nvSpPr>
        <p:spPr>
          <a:xfrm>
            <a:off x="7900777" y="542086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Nguyen Minh Phat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985" y="88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2.4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SUMMARY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5882C-40AB-7293-7395-126B31F4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5" y="6103056"/>
            <a:ext cx="3810330" cy="62489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8FADAA-7C20-06EF-F585-F8D15A35C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644378"/>
              </p:ext>
            </p:extLst>
          </p:nvPr>
        </p:nvGraphicFramePr>
        <p:xfrm>
          <a:off x="136995" y="4950323"/>
          <a:ext cx="1117488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3325">
                  <a:extLst>
                    <a:ext uri="{9D8B030D-6E8A-4147-A177-3AD203B41FA5}">
                      <a16:colId xmlns:a16="http://schemas.microsoft.com/office/drawing/2014/main" val="1823964753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411773667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764745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41391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70820053"/>
                    </a:ext>
                  </a:extLst>
                </a:gridCol>
                <a:gridCol w="2086595">
                  <a:extLst>
                    <a:ext uri="{9D8B030D-6E8A-4147-A177-3AD203B41FA5}">
                      <a16:colId xmlns:a16="http://schemas.microsoft.com/office/drawing/2014/main" val="3614529001"/>
                    </a:ext>
                  </a:extLst>
                </a:gridCol>
              </a:tblGrid>
              <a:tr h="40554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Data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(1)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Do not process and put all raw data into 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(2)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Delete all emoji and special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(3)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Handle Emojis, handle Spelling,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StopWords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and special characters,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(4)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</a:t>
                      </a: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 (3)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Connect words into meaningful compound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(5)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</a:t>
                      </a: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 (4)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Data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9287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09D842-95E7-3156-A9B3-68BC12EE3303}"/>
              </a:ext>
            </a:extLst>
          </p:cNvPr>
          <p:cNvCxnSpPr>
            <a:cxnSpLocks/>
          </p:cNvCxnSpPr>
          <p:nvPr/>
        </p:nvCxnSpPr>
        <p:spPr>
          <a:xfrm flipV="1">
            <a:off x="471129" y="4235519"/>
            <a:ext cx="1760302" cy="6175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F56A19-2A89-62BD-F08C-E485375B35F0}"/>
              </a:ext>
            </a:extLst>
          </p:cNvPr>
          <p:cNvCxnSpPr>
            <a:cxnSpLocks/>
          </p:cNvCxnSpPr>
          <p:nvPr/>
        </p:nvCxnSpPr>
        <p:spPr>
          <a:xfrm>
            <a:off x="2181216" y="4237209"/>
            <a:ext cx="1922512" cy="3565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FD2EED-8D2B-1862-D1B7-ECBA1230AA90}"/>
              </a:ext>
            </a:extLst>
          </p:cNvPr>
          <p:cNvCxnSpPr>
            <a:cxnSpLocks/>
          </p:cNvCxnSpPr>
          <p:nvPr/>
        </p:nvCxnSpPr>
        <p:spPr>
          <a:xfrm flipV="1">
            <a:off x="4219234" y="3924301"/>
            <a:ext cx="1889593" cy="67260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88F459-AB9F-0049-C09E-2F41258B8873}"/>
              </a:ext>
            </a:extLst>
          </p:cNvPr>
          <p:cNvCxnSpPr>
            <a:cxnSpLocks/>
          </p:cNvCxnSpPr>
          <p:nvPr/>
        </p:nvCxnSpPr>
        <p:spPr>
          <a:xfrm flipV="1">
            <a:off x="6108827" y="3588706"/>
            <a:ext cx="2011513" cy="3200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7C69A1-6A13-B77F-0689-AD1C2C8F8459}"/>
              </a:ext>
            </a:extLst>
          </p:cNvPr>
          <p:cNvCxnSpPr>
            <a:cxnSpLocks/>
          </p:cNvCxnSpPr>
          <p:nvPr/>
        </p:nvCxnSpPr>
        <p:spPr>
          <a:xfrm flipV="1">
            <a:off x="8171307" y="2523885"/>
            <a:ext cx="2166326" cy="1047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F39C6114-16D3-9BE0-D12A-3DE5FF6C5790}"/>
              </a:ext>
            </a:extLst>
          </p:cNvPr>
          <p:cNvSpPr/>
          <p:nvPr/>
        </p:nvSpPr>
        <p:spPr>
          <a:xfrm>
            <a:off x="2103097" y="4096930"/>
            <a:ext cx="243840" cy="254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4454AAEC-328F-4020-21DE-6B65ED998B56}"/>
              </a:ext>
            </a:extLst>
          </p:cNvPr>
          <p:cNvSpPr/>
          <p:nvPr/>
        </p:nvSpPr>
        <p:spPr>
          <a:xfrm>
            <a:off x="4035442" y="4466766"/>
            <a:ext cx="243840" cy="254000"/>
          </a:xfrm>
          <a:prstGeom prst="flowChartConnector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9CA24998-988D-8658-AB1C-0E86EA95535B}"/>
              </a:ext>
            </a:extLst>
          </p:cNvPr>
          <p:cNvSpPr/>
          <p:nvPr/>
        </p:nvSpPr>
        <p:spPr>
          <a:xfrm>
            <a:off x="6047867" y="3757525"/>
            <a:ext cx="243840" cy="254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BAE2C7E5-85EE-567C-4080-4629EA6021C0}"/>
              </a:ext>
            </a:extLst>
          </p:cNvPr>
          <p:cNvSpPr/>
          <p:nvPr/>
        </p:nvSpPr>
        <p:spPr>
          <a:xfrm>
            <a:off x="8020614" y="3436791"/>
            <a:ext cx="243840" cy="254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601BDDBB-FD5D-5307-E798-8F1ADE2BA7AF}"/>
              </a:ext>
            </a:extLst>
          </p:cNvPr>
          <p:cNvSpPr/>
          <p:nvPr/>
        </p:nvSpPr>
        <p:spPr>
          <a:xfrm rot="3862936">
            <a:off x="10179425" y="2265082"/>
            <a:ext cx="316417" cy="487575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71C2349-9190-9EEC-DBDB-DEF3B8899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04030"/>
              </p:ext>
            </p:extLst>
          </p:nvPr>
        </p:nvGraphicFramePr>
        <p:xfrm>
          <a:off x="82985" y="1172390"/>
          <a:ext cx="11228892" cy="1001604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044775">
                  <a:extLst>
                    <a:ext uri="{9D8B030D-6E8A-4147-A177-3AD203B41FA5}">
                      <a16:colId xmlns:a16="http://schemas.microsoft.com/office/drawing/2014/main" val="3887372682"/>
                    </a:ext>
                  </a:extLst>
                </a:gridCol>
                <a:gridCol w="1899920">
                  <a:extLst>
                    <a:ext uri="{9D8B030D-6E8A-4147-A177-3AD203B41FA5}">
                      <a16:colId xmlns:a16="http://schemas.microsoft.com/office/drawing/2014/main" val="1025064940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1240864392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2599030513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1716889522"/>
                    </a:ext>
                  </a:extLst>
                </a:gridCol>
                <a:gridCol w="2117077">
                  <a:extLst>
                    <a:ext uri="{9D8B030D-6E8A-4147-A177-3AD203B41FA5}">
                      <a16:colId xmlns:a16="http://schemas.microsoft.com/office/drawing/2014/main" val="4184384339"/>
                    </a:ext>
                  </a:extLst>
                </a:gridCol>
              </a:tblGrid>
              <a:tr h="4772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CNN + 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0.46753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0.44444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0.5094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622390"/>
                  </a:ext>
                </a:extLst>
              </a:tr>
              <a:tr h="48344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PhoBERT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0.58874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0.60462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0.6176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0.6205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0.64502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6908564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CD9F2A-E7E8-4D8C-5EB2-CEC26BCB1F8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36995" y="5636123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DD82A5-02F8-8544-EA60-09D84D1D14B8}"/>
              </a:ext>
            </a:extLst>
          </p:cNvPr>
          <p:cNvCxnSpPr>
            <a:cxnSpLocks/>
          </p:cNvCxnSpPr>
          <p:nvPr/>
        </p:nvCxnSpPr>
        <p:spPr>
          <a:xfrm>
            <a:off x="1097280" y="1172390"/>
            <a:ext cx="0" cy="1001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19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2.5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DEMONSTRATION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10 Tips for Software Demos - Visitor Queue Blog | Identify Website Traffic">
            <a:extLst>
              <a:ext uri="{FF2B5EF4-FFF2-40B4-BE49-F238E27FC236}">
                <a16:creationId xmlns:a16="http://schemas.microsoft.com/office/drawing/2014/main" id="{2923A538-F99F-A2F0-E3CD-6789D78B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40" y="1222255"/>
            <a:ext cx="7792720" cy="50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9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III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CONCLUSION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147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0139-FAD7-D7D4-B7D4-FF86C8E546EB}"/>
              </a:ext>
            </a:extLst>
          </p:cNvPr>
          <p:cNvSpPr txBox="1"/>
          <p:nvPr/>
        </p:nvSpPr>
        <p:spPr>
          <a:xfrm>
            <a:off x="919480" y="1459180"/>
            <a:ext cx="9626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Emphasize extremely important data processing in building and training models: </a:t>
            </a:r>
          </a:p>
          <a:p>
            <a:r>
              <a:rPr lang="en-US" sz="20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Data cleaning: remove meaningless words and replace spelling words </a:t>
            </a:r>
          </a:p>
          <a:p>
            <a:r>
              <a:rPr lang="en-US" sz="20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Balance data. </a:t>
            </a:r>
          </a:p>
          <a:p>
            <a:r>
              <a:rPr lang="en-US" sz="20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Data</a:t>
            </a:r>
            <a:r>
              <a:rPr lang="en-US" sz="2000" dirty="0">
                <a:solidFill>
                  <a:srgbClr val="05050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augmentation</a:t>
            </a:r>
            <a:r>
              <a:rPr lang="en-US" sz="2000" b="0" i="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520580A2-A76E-99CF-D41B-CE2A48710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1" t="11123" r="9316" b="739"/>
          <a:stretch/>
        </p:blipFill>
        <p:spPr bwMode="auto">
          <a:xfrm>
            <a:off x="401915" y="3769360"/>
            <a:ext cx="4307009" cy="252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556D8-C8C8-F991-8761-7952A485F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44" y="3769360"/>
            <a:ext cx="3648298" cy="2621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18EFE-5978-1686-D78E-55D1B264E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33" r="13505"/>
          <a:stretch/>
        </p:blipFill>
        <p:spPr>
          <a:xfrm>
            <a:off x="8779141" y="4495482"/>
            <a:ext cx="3283188" cy="1529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EA2B0-54A4-5EC6-D306-C4C7A67BE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6252250"/>
            <a:ext cx="3246401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2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5220586" y="2521079"/>
            <a:ext cx="682521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bg1"/>
                </a:solidFill>
                <a:latin typeface="+mj-lt"/>
                <a:ea typeface="Times New Roman"/>
                <a:cs typeface="Times New Roman"/>
                <a:sym typeface="Times New Roman"/>
              </a:rPr>
              <a:t>THANK YOU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bg1"/>
                </a:solidFill>
                <a:latin typeface="+mj-lt"/>
                <a:ea typeface="Times New Roman"/>
                <a:cs typeface="Times New Roman"/>
                <a:sym typeface="Times New Roman"/>
              </a:rPr>
              <a:t>FOR WATCHING</a:t>
            </a:r>
            <a:endParaRPr sz="5600" b="0" i="0" u="none" strike="noStrike" cap="none" dirty="0">
              <a:solidFill>
                <a:schemeClr val="bg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l="-1812"/>
          <a:stretch/>
        </p:blipFill>
        <p:spPr>
          <a:xfrm>
            <a:off x="-1" y="-92765"/>
            <a:ext cx="12317497" cy="696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0" y="-139100"/>
            <a:ext cx="5183700" cy="7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CONTENT</a:t>
            </a:r>
            <a:endParaRPr sz="5000" b="1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4604" y="2834910"/>
            <a:ext cx="368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4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24"/>
          <p:cNvGrpSpPr/>
          <p:nvPr/>
        </p:nvGrpSpPr>
        <p:grpSpPr>
          <a:xfrm>
            <a:off x="4744654" y="2863532"/>
            <a:ext cx="7066817" cy="773741"/>
            <a:chOff x="5829424" y="1893693"/>
            <a:chExt cx="9206379" cy="1008000"/>
          </a:xfrm>
        </p:grpSpPr>
        <p:grpSp>
          <p:nvGrpSpPr>
            <p:cNvPr id="187" name="Google Shape;187;p24"/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188" name="Google Shape;188;p24"/>
              <p:cNvSpPr/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4"/>
              <p:cNvSpPr txBox="1"/>
              <p:nvPr/>
            </p:nvSpPr>
            <p:spPr>
              <a:xfrm>
                <a:off x="6100355" y="2056900"/>
                <a:ext cx="536928" cy="681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dirty="0">
                    <a:solidFill>
                      <a:srgbClr val="FFFFFF"/>
                    </a:solidFill>
                  </a:rPr>
                  <a:t>II</a:t>
                </a:r>
                <a:endParaRPr sz="2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24"/>
            <p:cNvSpPr txBox="1"/>
            <p:nvPr/>
          </p:nvSpPr>
          <p:spPr>
            <a:xfrm>
              <a:off x="7164403" y="2063277"/>
              <a:ext cx="78714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</a:rPr>
                <a:t>IMPLEMENTATION</a:t>
              </a:r>
              <a:endParaRPr sz="2500" b="1" i="0" u="none" strike="noStrike" cap="none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4744654" y="1260237"/>
            <a:ext cx="6117374" cy="773741"/>
            <a:chOff x="5807760" y="1383135"/>
            <a:chExt cx="7969481" cy="1008000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5807760" y="1383135"/>
              <a:ext cx="7969481" cy="1008000"/>
              <a:chOff x="5829424" y="806038"/>
              <a:chExt cx="7969481" cy="1008000"/>
            </a:xfrm>
          </p:grpSpPr>
          <p:grpSp>
            <p:nvGrpSpPr>
              <p:cNvPr id="194" name="Google Shape;194;p24"/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195" name="Google Shape;195;p24"/>
                <p:cNvSpPr/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4"/>
                <p:cNvSpPr/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" name="Google Shape;197;p24"/>
              <p:cNvSpPr txBox="1"/>
              <p:nvPr/>
            </p:nvSpPr>
            <p:spPr>
              <a:xfrm>
                <a:off x="7164405" y="1063526"/>
                <a:ext cx="6634500" cy="62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en-US" sz="2500" b="1" dirty="0">
                    <a:solidFill>
                      <a:srgbClr val="FFFFFF"/>
                    </a:solidFill>
                  </a:rPr>
                  <a:t>PROJECT OVERVIEW</a:t>
                </a:r>
                <a:endParaRPr sz="2500" b="1" i="0" u="none" strike="noStrike" cap="none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8" name="Google Shape;198;p24"/>
            <p:cNvSpPr txBox="1"/>
            <p:nvPr/>
          </p:nvSpPr>
          <p:spPr>
            <a:xfrm>
              <a:off x="6198822" y="1568127"/>
              <a:ext cx="2841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</a:rPr>
                <a:t>I</a:t>
              </a:r>
              <a:endParaRPr sz="2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4"/>
          <p:cNvGrpSpPr/>
          <p:nvPr/>
        </p:nvGrpSpPr>
        <p:grpSpPr>
          <a:xfrm>
            <a:off x="4744648" y="4466827"/>
            <a:ext cx="6762019" cy="773741"/>
            <a:chOff x="4709565" y="3508655"/>
            <a:chExt cx="8809300" cy="1008000"/>
          </a:xfrm>
        </p:grpSpPr>
        <p:grpSp>
          <p:nvGrpSpPr>
            <p:cNvPr id="200" name="Google Shape;200;p24"/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201" name="Google Shape;201;p24"/>
              <p:cNvSpPr/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4"/>
              <p:cNvSpPr txBox="1"/>
              <p:nvPr/>
            </p:nvSpPr>
            <p:spPr>
              <a:xfrm>
                <a:off x="6000927" y="3143809"/>
                <a:ext cx="723229" cy="681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dirty="0">
                    <a:solidFill>
                      <a:srgbClr val="FFFFFF"/>
                    </a:solidFill>
                  </a:rPr>
                  <a:t>III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24"/>
            <p:cNvSpPr txBox="1"/>
            <p:nvPr/>
          </p:nvSpPr>
          <p:spPr>
            <a:xfrm>
              <a:off x="6083065" y="3752029"/>
              <a:ext cx="74358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 b="1" dirty="0">
                  <a:solidFill>
                    <a:srgbClr val="FFFFFF"/>
                  </a:solidFill>
                </a:rPr>
                <a:t>CONCLUSION</a:t>
              </a:r>
              <a:endParaRPr sz="2500" b="1" i="0" u="none" strike="noStrike" cap="none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l="11990" t="29978" r="14237" b="30357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PROJECT</a:t>
            </a:r>
            <a:r>
              <a:rPr kumimoji="0" lang="en-US" sz="4000" b="1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OVERVIEW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2596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PROJECT OVERVIEW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3806787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4" y="3898200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ASSIGN WORK</a:t>
            </a:r>
            <a:endParaRPr lang="x-none" sz="2800" b="0" dirty="0">
              <a:solidFill>
                <a:srgbClr val="0070C0"/>
              </a:solidFill>
              <a:latin typeface="BR Omega VN" pitchFamily="2" charset="77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r>
              <a:rPr lang="x-none" sz="4000" dirty="0">
                <a:solidFill>
                  <a:srgbClr val="F37121"/>
                </a:solidFill>
                <a:latin typeface="+mj-lt"/>
              </a:rPr>
              <a:t>.</a:t>
            </a:r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3" y="2587719"/>
            <a:ext cx="522841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</a:rPr>
              <a:t>PROBLEM - PRODUCT</a:t>
            </a:r>
            <a:endParaRPr lang="x-none" sz="2800" dirty="0">
              <a:solidFill>
                <a:srgbClr val="0070C0"/>
              </a:solidFill>
              <a:latin typeface="BR Omega VN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593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1.1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PROBLEM - 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48186-DE2B-63D1-6704-1D23AB644EE5}"/>
              </a:ext>
            </a:extLst>
          </p:cNvPr>
          <p:cNvSpPr txBox="1"/>
          <p:nvPr/>
        </p:nvSpPr>
        <p:spPr>
          <a:xfrm>
            <a:off x="886047" y="1280325"/>
            <a:ext cx="54334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Analyzing people’s opinions has never been an easy task due to their versatility and ambiguity.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382E4-56DA-F315-CE3A-85D93E614C81}"/>
              </a:ext>
            </a:extLst>
          </p:cNvPr>
          <p:cNvSpPr txBox="1"/>
          <p:nvPr/>
        </p:nvSpPr>
        <p:spPr>
          <a:xfrm>
            <a:off x="886047" y="2959326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- There are many articles online, difficult to control.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089223-49FB-3C3E-67E5-A6B315EDC1F7}"/>
              </a:ext>
            </a:extLst>
          </p:cNvPr>
          <p:cNvSpPr txBox="1"/>
          <p:nvPr/>
        </p:nvSpPr>
        <p:spPr>
          <a:xfrm>
            <a:off x="886047" y="3423414"/>
            <a:ext cx="6309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- Through comments and reviews, posts on social networks can be controlled automatically. </a:t>
            </a:r>
          </a:p>
          <a:p>
            <a:r>
              <a:rPr lang="en-US" sz="2000" dirty="0"/>
              <a:t>- Control comments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Why Your Business Should Be on Social Media | Island Services">
            <a:extLst>
              <a:ext uri="{FF2B5EF4-FFF2-40B4-BE49-F238E27FC236}">
                <a16:creationId xmlns:a16="http://schemas.microsoft.com/office/drawing/2014/main" id="{6DF27A0E-86EC-16B8-8EAF-01496A083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1" r="14131"/>
          <a:stretch/>
        </p:blipFill>
        <p:spPr bwMode="auto">
          <a:xfrm>
            <a:off x="5578570" y="4357632"/>
            <a:ext cx="3728720" cy="233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73AC9-CFC5-1978-92B9-1A36A0A6ADC3}"/>
              </a:ext>
            </a:extLst>
          </p:cNvPr>
          <p:cNvSpPr txBox="1"/>
          <p:nvPr/>
        </p:nvSpPr>
        <p:spPr>
          <a:xfrm>
            <a:off x="1783915" y="2399030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    </a:t>
            </a:r>
            <a:r>
              <a:rPr lang="en-US" sz="2000" b="1" dirty="0">
                <a:solidFill>
                  <a:srgbClr val="FF0000"/>
                </a:solidFill>
              </a:rPr>
              <a:t>What do people think about ‘X’?   </a:t>
            </a:r>
            <a:r>
              <a:rPr lang="en-US" sz="20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98E55-2E43-17F4-D45D-4DEF21116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0"/>
          <a:stretch/>
        </p:blipFill>
        <p:spPr>
          <a:xfrm>
            <a:off x="6787826" y="1619676"/>
            <a:ext cx="5038929" cy="2492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B6824-4F03-CB66-ADB9-189543E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64" y="6027337"/>
            <a:ext cx="3418916" cy="640135"/>
          </a:xfrm>
          <a:prstGeom prst="rect">
            <a:avLst/>
          </a:prstGeom>
        </p:spPr>
      </p:pic>
      <p:pic>
        <p:nvPicPr>
          <p:cNvPr id="2052" name="Picture 4" descr="3 lời khuyên để bạn ngừng suy nghĩ quá nhiều và đưa ra quyết định nhanh  chóng – Synnex FPT">
            <a:extLst>
              <a:ext uri="{FF2B5EF4-FFF2-40B4-BE49-F238E27FC236}">
                <a16:creationId xmlns:a16="http://schemas.microsoft.com/office/drawing/2014/main" id="{1BF286A2-AA7F-108C-2C81-6E2804926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1" b="4640"/>
          <a:stretch/>
        </p:blipFill>
        <p:spPr bwMode="auto">
          <a:xfrm>
            <a:off x="1975188" y="4578771"/>
            <a:ext cx="2367149" cy="205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3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1.1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PROBLEM - PRODUCT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AAAAD-9164-0EFB-B785-413BE3BA7C0E}"/>
              </a:ext>
            </a:extLst>
          </p:cNvPr>
          <p:cNvSpPr txBox="1"/>
          <p:nvPr/>
        </p:nvSpPr>
        <p:spPr>
          <a:xfrm>
            <a:off x="60962" y="1132746"/>
            <a:ext cx="6035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ARTIFICIAL INTELLIGENCE SYSTEM CLASSIFIES EMOTIONS IN VIETNAMESE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9358E-422B-D4FD-6D95-75333046A3C1}"/>
              </a:ext>
            </a:extLst>
          </p:cNvPr>
          <p:cNvSpPr txBox="1"/>
          <p:nvPr/>
        </p:nvSpPr>
        <p:spPr>
          <a:xfrm>
            <a:off x="230259" y="2270227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6"/>
                </a:solidFill>
              </a:rPr>
              <a:t>Classification: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E89104-8F8B-743D-D9BA-CB8839914ECA}"/>
              </a:ext>
            </a:extLst>
          </p:cNvPr>
          <p:cNvCxnSpPr/>
          <p:nvPr/>
        </p:nvCxnSpPr>
        <p:spPr>
          <a:xfrm>
            <a:off x="6096000" y="1022278"/>
            <a:ext cx="0" cy="52425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478314-D1CF-B073-E199-E720E4528E50}"/>
              </a:ext>
            </a:extLst>
          </p:cNvPr>
          <p:cNvSpPr txBox="1"/>
          <p:nvPr/>
        </p:nvSpPr>
        <p:spPr>
          <a:xfrm>
            <a:off x="6340860" y="1234873"/>
            <a:ext cx="5688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Solution: </a:t>
            </a:r>
          </a:p>
          <a:p>
            <a:endParaRPr lang="en-US" sz="20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C4F95-7A51-245A-2DE6-0720786EB253}"/>
              </a:ext>
            </a:extLst>
          </p:cNvPr>
          <p:cNvSpPr txBox="1"/>
          <p:nvPr/>
        </p:nvSpPr>
        <p:spPr>
          <a:xfrm>
            <a:off x="1585551" y="2763742"/>
            <a:ext cx="34960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Enjoyment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😃</a:t>
            </a:r>
            <a:endParaRPr lang="en-US" sz="2000" b="1" dirty="0"/>
          </a:p>
          <a:p>
            <a:r>
              <a:rPr lang="en-US" sz="2000" b="1" dirty="0"/>
              <a:t>Disgust  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🤮</a:t>
            </a:r>
            <a:endParaRPr lang="en-US" sz="2000" b="1" dirty="0"/>
          </a:p>
          <a:p>
            <a:r>
              <a:rPr lang="en-US" sz="2000" b="1" dirty="0"/>
              <a:t>Sadness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😭</a:t>
            </a:r>
            <a:endParaRPr lang="en-US" sz="2000" b="1" dirty="0"/>
          </a:p>
          <a:p>
            <a:r>
              <a:rPr lang="en-US" sz="2000" b="1" dirty="0"/>
              <a:t>Anger    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😡</a:t>
            </a:r>
            <a:endParaRPr lang="en-US" sz="2000" b="1" dirty="0"/>
          </a:p>
          <a:p>
            <a:r>
              <a:rPr lang="en-US" sz="2000" b="1" dirty="0"/>
              <a:t>Surprise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😯</a:t>
            </a:r>
            <a:endParaRPr lang="en-US" sz="2000" b="1" dirty="0"/>
          </a:p>
          <a:p>
            <a:r>
              <a:rPr lang="en-US" sz="2000" b="1" dirty="0"/>
              <a:t>Fear       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😨</a:t>
            </a:r>
            <a:endParaRPr lang="en-US" sz="2000" b="1" dirty="0"/>
          </a:p>
          <a:p>
            <a:r>
              <a:rPr lang="en-US" sz="2000" b="1" dirty="0"/>
              <a:t>Other          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❓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95371-CAA4-C4C5-88E8-2867AC3F5F4C}"/>
              </a:ext>
            </a:extLst>
          </p:cNvPr>
          <p:cNvSpPr txBox="1"/>
          <p:nvPr/>
        </p:nvSpPr>
        <p:spPr>
          <a:xfrm>
            <a:off x="6425937" y="1891433"/>
            <a:ext cx="4885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Use the "Social comment" data set, available on the internet.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4E4D0-8C24-D680-021C-B2C8807A1AE3}"/>
              </a:ext>
            </a:extLst>
          </p:cNvPr>
          <p:cNvSpPr txBox="1"/>
          <p:nvPr/>
        </p:nvSpPr>
        <p:spPr>
          <a:xfrm>
            <a:off x="6424308" y="2832240"/>
            <a:ext cx="237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Model training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CF5BD5-76A5-0840-EE69-A32EA93D3170}"/>
              </a:ext>
            </a:extLst>
          </p:cNvPr>
          <p:cNvCxnSpPr/>
          <p:nvPr/>
        </p:nvCxnSpPr>
        <p:spPr>
          <a:xfrm>
            <a:off x="9042910" y="3566160"/>
            <a:ext cx="0" cy="25196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0FCDC3-EE28-9F8B-081C-BDD5E753F21D}"/>
              </a:ext>
            </a:extLst>
          </p:cNvPr>
          <p:cNvCxnSpPr/>
          <p:nvPr/>
        </p:nvCxnSpPr>
        <p:spPr>
          <a:xfrm>
            <a:off x="9185150" y="3566160"/>
            <a:ext cx="0" cy="25196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170280-CCD1-FFB5-C45D-F20CCEAE8598}"/>
              </a:ext>
            </a:extLst>
          </p:cNvPr>
          <p:cNvSpPr txBox="1"/>
          <p:nvPr/>
        </p:nvSpPr>
        <p:spPr>
          <a:xfrm>
            <a:off x="6287542" y="4439920"/>
            <a:ext cx="2706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6"/>
                </a:solidFill>
              </a:rPr>
              <a:t>CNN + 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5307D5-301A-F1EA-E5F8-72A8B4672302}"/>
              </a:ext>
            </a:extLst>
          </p:cNvPr>
          <p:cNvSpPr txBox="1"/>
          <p:nvPr/>
        </p:nvSpPr>
        <p:spPr>
          <a:xfrm>
            <a:off x="9522914" y="4439920"/>
            <a:ext cx="1965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err="1">
                <a:solidFill>
                  <a:schemeClr val="accent6"/>
                </a:solidFill>
              </a:rPr>
              <a:t>PhoBERT</a:t>
            </a:r>
            <a:endParaRPr lang="en-US" sz="3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0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1.2 </a:t>
            </a:r>
            <a:r>
              <a:rPr lang="en-US" sz="2800" b="1" dirty="0">
                <a:solidFill>
                  <a:srgbClr val="0070C0"/>
                </a:solidFill>
              </a:rPr>
              <a:t>ASSIGN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D6CA8-E4BB-AE63-E05A-F4EA9E8E9BA7}"/>
              </a:ext>
            </a:extLst>
          </p:cNvPr>
          <p:cNvSpPr txBox="1"/>
          <p:nvPr/>
        </p:nvSpPr>
        <p:spPr>
          <a:xfrm>
            <a:off x="756920" y="1132746"/>
            <a:ext cx="11435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Each person's tasks are not specifically assigned to the entire project but assigned to each stage.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6BD8192-04C4-D03C-81A7-63EF5A33F3CF}"/>
              </a:ext>
            </a:extLst>
          </p:cNvPr>
          <p:cNvSpPr/>
          <p:nvPr/>
        </p:nvSpPr>
        <p:spPr>
          <a:xfrm>
            <a:off x="1239520" y="5696615"/>
            <a:ext cx="9296400" cy="4001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5E20C-C03F-FFA1-FBF6-6C8669F5BFFA}"/>
              </a:ext>
            </a:extLst>
          </p:cNvPr>
          <p:cNvSpPr txBox="1"/>
          <p:nvPr/>
        </p:nvSpPr>
        <p:spPr>
          <a:xfrm>
            <a:off x="1451029" y="5446060"/>
            <a:ext cx="213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UI – Khai Hoan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11464D5-8537-5337-D02A-B79A6385B114}"/>
              </a:ext>
            </a:extLst>
          </p:cNvPr>
          <p:cNvSpPr/>
          <p:nvPr/>
        </p:nvSpPr>
        <p:spPr>
          <a:xfrm rot="19979984">
            <a:off x="684340" y="2820398"/>
            <a:ext cx="1895075" cy="3344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FD1C62-CA6D-A1EA-D98B-19E527783562}"/>
              </a:ext>
            </a:extLst>
          </p:cNvPr>
          <p:cNvSpPr/>
          <p:nvPr/>
        </p:nvSpPr>
        <p:spPr>
          <a:xfrm rot="1963508">
            <a:off x="652768" y="3826745"/>
            <a:ext cx="1920240" cy="3001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72A52-DB81-C623-62A9-59283BA4F6D8}"/>
              </a:ext>
            </a:extLst>
          </p:cNvPr>
          <p:cNvSpPr txBox="1"/>
          <p:nvPr/>
        </p:nvSpPr>
        <p:spPr>
          <a:xfrm>
            <a:off x="361281" y="289560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4BDDB-5393-F1E2-B681-A36304940F9D}"/>
              </a:ext>
            </a:extLst>
          </p:cNvPr>
          <p:cNvSpPr txBox="1"/>
          <p:nvPr/>
        </p:nvSpPr>
        <p:spPr>
          <a:xfrm>
            <a:off x="2245360" y="4564929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CNN + LSTM – Khai Hoan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0CDAE-F005-444D-1AD5-F524C61697E9}"/>
              </a:ext>
            </a:extLst>
          </p:cNvPr>
          <p:cNvSpPr txBox="1"/>
          <p:nvPr/>
        </p:nvSpPr>
        <p:spPr>
          <a:xfrm>
            <a:off x="2245360" y="2139182"/>
            <a:ext cx="3196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PhoBERT</a:t>
            </a:r>
            <a:r>
              <a:rPr lang="en-US" b="1" dirty="0"/>
              <a:t> – Minh Phat, Thanh Danh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B31316F4-2268-0E7C-1C2A-DF3AB25F4B2C}"/>
              </a:ext>
            </a:extLst>
          </p:cNvPr>
          <p:cNvSpPr/>
          <p:nvPr/>
        </p:nvSpPr>
        <p:spPr>
          <a:xfrm>
            <a:off x="696457" y="3309894"/>
            <a:ext cx="243840" cy="235282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F1020D10-54F5-5CB4-4A41-237FF2180EB1}"/>
              </a:ext>
            </a:extLst>
          </p:cNvPr>
          <p:cNvSpPr/>
          <p:nvPr/>
        </p:nvSpPr>
        <p:spPr>
          <a:xfrm>
            <a:off x="5887720" y="3028206"/>
            <a:ext cx="2026920" cy="1055060"/>
          </a:xfrm>
          <a:prstGeom prst="leftBracket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207BBA-71F8-55B7-3A5C-0516DD2B4807}"/>
              </a:ext>
            </a:extLst>
          </p:cNvPr>
          <p:cNvSpPr txBox="1"/>
          <p:nvPr/>
        </p:nvSpPr>
        <p:spPr>
          <a:xfrm>
            <a:off x="7264400" y="2607320"/>
            <a:ext cx="1983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Spelling –  Minh Phat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E2328B-77EE-7F62-CE24-441D4256D3BC}"/>
              </a:ext>
            </a:extLst>
          </p:cNvPr>
          <p:cNvSpPr txBox="1"/>
          <p:nvPr/>
        </p:nvSpPr>
        <p:spPr>
          <a:xfrm>
            <a:off x="7282032" y="4314374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StopWord</a:t>
            </a:r>
            <a:r>
              <a:rPr lang="en-US" b="1" dirty="0"/>
              <a:t> – Thanh Danh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D185A-148F-6150-2C9F-AB1ECFA7199E}"/>
              </a:ext>
            </a:extLst>
          </p:cNvPr>
          <p:cNvSpPr txBox="1"/>
          <p:nvPr/>
        </p:nvSpPr>
        <p:spPr>
          <a:xfrm>
            <a:off x="4242288" y="3377455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56957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IMPLEMENTATION 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249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751</Words>
  <Application>Microsoft Office PowerPoint</Application>
  <PresentationFormat>Widescreen</PresentationFormat>
  <Paragraphs>195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Quattrocento Sans</vt:lpstr>
      <vt:lpstr>BR Omega VN</vt:lpstr>
      <vt:lpstr>Times New Roman</vt:lpstr>
      <vt:lpstr>Segoe UI Emoji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Khải Hoàn Hà</dc:creator>
  <cp:lastModifiedBy>Hà Khải Hoàn</cp:lastModifiedBy>
  <cp:revision>95</cp:revision>
  <dcterms:created xsi:type="dcterms:W3CDTF">2023-02-01T15:50:38Z</dcterms:created>
  <dcterms:modified xsi:type="dcterms:W3CDTF">2023-12-05T14:49:17Z</dcterms:modified>
</cp:coreProperties>
</file>